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tl="1" removePersonalInfoOnSave="1" autoCompressPictures="0">
  <p:sldMasterIdLst>
    <p:sldMasterId id="2147483669" r:id="rId4"/>
  </p:sldMasterIdLst>
  <p:notesMasterIdLst>
    <p:notesMasterId r:id="rId17"/>
  </p:notesMasterIdLst>
  <p:handoutMasterIdLst>
    <p:handoutMasterId r:id="rId18"/>
  </p:handout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Lst>
  <p:sldSz cx="12192000" cy="6858000"/>
  <p:notesSz cx="6858000" cy="9144000"/>
  <p:defaultTextStyle>
    <a:defPPr algn="r" rtl="1">
      <a:defRPr lang="he-il"/>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013" autoAdjust="0"/>
    <p:restoredTop sz="94660"/>
  </p:normalViewPr>
  <p:slideViewPr>
    <p:cSldViewPr snapToGrid="0">
      <p:cViewPr varScale="1">
        <p:scale>
          <a:sx n="78" d="100"/>
          <a:sy n="78" d="100"/>
        </p:scale>
        <p:origin x="180" y="48"/>
      </p:cViewPr>
      <p:guideLst/>
    </p:cSldViewPr>
  </p:slideViewPr>
  <p:notesTextViewPr>
    <p:cViewPr>
      <p:scale>
        <a:sx n="1" d="1"/>
        <a:sy n="1" d="1"/>
      </p:scale>
      <p:origin x="0" y="0"/>
    </p:cViewPr>
  </p:notesTextViewPr>
  <p:notesViewPr>
    <p:cSldViewPr snapToGrid="0">
      <p:cViewPr varScale="1">
        <p:scale>
          <a:sx n="89" d="100"/>
          <a:sy n="89" d="100"/>
        </p:scale>
        <p:origin x="3774"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vl1pPr>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אריך 2"/>
          <p:cNvSpPr>
            <a:spLocks noGrp="1"/>
          </p:cNvSpPr>
          <p:nvPr>
            <p:ph type="dt" sz="quarter" idx="1"/>
          </p:nvPr>
        </p:nvSpPr>
        <p:spPr>
          <a:xfrm flipH="1">
            <a:off x="1587" y="0"/>
            <a:ext cx="2971800" cy="458788"/>
          </a:xfrm>
          <a:prstGeom prst="rect">
            <a:avLst/>
          </a:prstGeom>
        </p:spPr>
        <p:txBody>
          <a:bodyPr vert="horz" lIns="91440" tIns="45720" rIns="91440" bIns="45720" rtlCol="1"/>
          <a:lstStyle>
            <a:lvl1pPr algn="r" rtl="1">
              <a:defRPr sz="1200"/>
            </a:lvl1pPr>
          </a:lstStyle>
          <a:p>
            <a:pPr algn="l" rtl="1"/>
            <a:fld id="{FC428A2A-AE65-41B5-8D65-8EC5D5ADE6E8}" type="datetime1">
              <a:rPr lang="he-IL" smtClean="0">
                <a:latin typeface="Tahoma" panose="020B0604030504040204" pitchFamily="34" charset="0"/>
                <a:ea typeface="Tahoma" panose="020B0604030504040204" pitchFamily="34" charset="0"/>
                <a:cs typeface="Tahoma" panose="020B0604030504040204" pitchFamily="34" charset="0"/>
              </a:rPr>
              <a:t>כ"ז/אלול/תשפ"ד</a:t>
            </a:fld>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כותרת תחתונה 3"/>
          <p:cNvSpPr>
            <a:spLocks noGrp="1"/>
          </p:cNvSpPr>
          <p:nvPr>
            <p:ph type="ftr" sz="quarter" idx="2"/>
          </p:nvPr>
        </p:nvSpPr>
        <p:spPr>
          <a:xfrm flipH="1">
            <a:off x="3886200" y="8685213"/>
            <a:ext cx="2971800" cy="458787"/>
          </a:xfrm>
          <a:prstGeom prst="rect">
            <a:avLst/>
          </a:prstGeom>
        </p:spPr>
        <p:txBody>
          <a:bodyPr vert="horz" lIns="91440" tIns="45720" rIns="91440" bIns="45720" rtlCol="1" anchor="b"/>
          <a:lstStyle>
            <a:lvl1pPr algn="r" rtl="1">
              <a:defRPr sz="1200"/>
            </a:lvl1pPr>
          </a:lstStyle>
          <a:p>
            <a:pPr algn="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5" name="מציין מיקום של מספר שקופית 4"/>
          <p:cNvSpPr>
            <a:spLocks noGrp="1"/>
          </p:cNvSpPr>
          <p:nvPr>
            <p:ph type="sldNum" sz="quarter" idx="3"/>
          </p:nvPr>
        </p:nvSpPr>
        <p:spPr>
          <a:xfrm flipH="1">
            <a:off x="1587" y="8685213"/>
            <a:ext cx="2971800" cy="458787"/>
          </a:xfrm>
          <a:prstGeom prst="rect">
            <a:avLst/>
          </a:prstGeom>
        </p:spPr>
        <p:txBody>
          <a:bodyPr vert="horz" lIns="91440" tIns="45720" rIns="91440" bIns="45720" rtlCol="1" anchor="b"/>
          <a:lstStyle>
            <a:lvl1pPr algn="r" rtl="1">
              <a:defRPr sz="1200"/>
            </a:lvl1pPr>
          </a:lstStyle>
          <a:p>
            <a:pPr algn="l" rtl="1"/>
            <a:fld id="{D328E3B9-20FD-4A66-B01D-2BA689DD37BB}" type="slidenum">
              <a:rPr lang="he-IL" smtClean="0">
                <a:latin typeface="Tahoma" panose="020B0604030504040204" pitchFamily="34" charset="0"/>
                <a:ea typeface="Tahoma" panose="020B0604030504040204" pitchFamily="34" charset="0"/>
                <a:cs typeface="Tahoma" panose="020B0604030504040204" pitchFamily="34" charset="0"/>
              </a:rPr>
              <a:pPr algn="l" rtl="1"/>
              <a:t>‹#›</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6873221"/>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noProof="0"/>
          </a:p>
        </p:txBody>
      </p:sp>
      <p:sp>
        <p:nvSpPr>
          <p:cNvPr id="3" name="מציין מיקום של תאריך 2"/>
          <p:cNvSpPr>
            <a:spLocks noGrp="1"/>
          </p:cNvSpPr>
          <p:nvPr>
            <p:ph type="dt" idx="1"/>
          </p:nvPr>
        </p:nvSpPr>
        <p:spPr>
          <a:xfrm flipH="1">
            <a:off x="1587" y="0"/>
            <a:ext cx="2971800" cy="458788"/>
          </a:xfrm>
          <a:prstGeom prst="rect">
            <a:avLst/>
          </a:prstGeom>
        </p:spPr>
        <p:txBody>
          <a:bodyPr vert="horz" lIns="91440" tIns="45720" rIns="91440" bIns="45720" rtlCol="1"/>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3D7DBFAD-D354-475F-97A9-F0D1B03D18B1}" type="datetime1">
              <a:rPr lang="he-IL" noProof="0" smtClean="0"/>
              <a:pPr/>
              <a:t>כ"ז/אלול/תשפ"ד</a:t>
            </a:fld>
            <a:endParaRPr lang="he-IL" noProof="0"/>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pPr rtl="1"/>
            <a:endParaRPr lang="he-IL" noProof="0"/>
          </a:p>
        </p:txBody>
      </p:sp>
      <p:sp>
        <p:nvSpPr>
          <p:cNvPr id="5" name="מציין מיקום של הערות 4"/>
          <p:cNvSpPr>
            <a:spLocks noGrp="1"/>
          </p:cNvSpPr>
          <p:nvPr>
            <p:ph type="body" sz="quarter" idx="3"/>
          </p:nvPr>
        </p:nvSpPr>
        <p:spPr>
          <a:xfrm flipH="1">
            <a:off x="685800" y="4400550"/>
            <a:ext cx="5486400" cy="3600450"/>
          </a:xfrm>
          <a:prstGeom prst="rect">
            <a:avLst/>
          </a:prstGeom>
        </p:spPr>
        <p:txBody>
          <a:bodyPr vert="horz" lIns="91440" tIns="45720" rIns="91440" bIns="45720" rtlCol="1"/>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4"/>
          </p:nvPr>
        </p:nvSpPr>
        <p:spPr>
          <a:xfrm flipH="1">
            <a:off x="3886200" y="8685213"/>
            <a:ext cx="2971800" cy="458787"/>
          </a:xfrm>
          <a:prstGeom prst="rect">
            <a:avLst/>
          </a:prstGeom>
        </p:spPr>
        <p:txBody>
          <a:bodyPr vert="horz" lIns="91440" tIns="45720" rIns="91440" bIns="45720" rtlCol="1" anchor="b"/>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noProof="0"/>
          </a:p>
        </p:txBody>
      </p:sp>
      <p:sp>
        <p:nvSpPr>
          <p:cNvPr id="7" name="מציין מיקום של מספר שקופית 6"/>
          <p:cNvSpPr>
            <a:spLocks noGrp="1"/>
          </p:cNvSpPr>
          <p:nvPr>
            <p:ph type="sldNum" sz="quarter" idx="5"/>
          </p:nvPr>
        </p:nvSpPr>
        <p:spPr>
          <a:xfrm flipH="1">
            <a:off x="1587" y="8685213"/>
            <a:ext cx="2971800" cy="458787"/>
          </a:xfrm>
          <a:prstGeom prst="rect">
            <a:avLst/>
          </a:prstGeom>
        </p:spPr>
        <p:txBody>
          <a:bodyPr vert="horz" lIns="91440" tIns="45720" rIns="91440" bIns="45720" rtlCol="1" anchor="b"/>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C275CD8D-B1D9-4658-A4F0-38CA8D83ED5D}" type="slidenum">
              <a:rPr lang="he-IL" noProof="0" smtClean="0"/>
              <a:pPr/>
              <a:t>‹#›</a:t>
            </a:fld>
            <a:endParaRPr lang="he-IL"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9144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3716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8288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rtlCol="1"/>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מספר שקופית 3"/>
          <p:cNvSpPr>
            <a:spLocks noGrp="1"/>
          </p:cNvSpPr>
          <p:nvPr>
            <p:ph type="sldNum" sz="quarter" idx="10"/>
          </p:nvPr>
        </p:nvSpPr>
        <p:spPr/>
        <p:txBody>
          <a:bodyPr rtlCol="1"/>
          <a:lstStyle/>
          <a:p>
            <a:pPr algn="l" rtl="1"/>
            <a:fld id="{C275CD8D-B1D9-4658-A4F0-38CA8D83ED5D}" type="slidenum">
              <a:rPr lang="he-IL" smtClean="0">
                <a:latin typeface="Tahoma" panose="020B0604030504040204" pitchFamily="34" charset="0"/>
                <a:ea typeface="Tahoma" panose="020B0604030504040204" pitchFamily="34" charset="0"/>
                <a:cs typeface="Tahoma" panose="020B0604030504040204" pitchFamily="34" charset="0"/>
              </a:rPr>
              <a:pPr algn="l" rtl="1"/>
              <a:t>1</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8419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rtlCol="1"/>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מספר שקופית 3"/>
          <p:cNvSpPr>
            <a:spLocks noGrp="1"/>
          </p:cNvSpPr>
          <p:nvPr>
            <p:ph type="sldNum" sz="quarter" idx="10"/>
          </p:nvPr>
        </p:nvSpPr>
        <p:spPr/>
        <p:txBody>
          <a:bodyPr rtlCol="1"/>
          <a:lstStyle/>
          <a:p>
            <a:pPr algn="l" rtl="1"/>
            <a:fld id="{C275CD8D-B1D9-4658-A4F0-38CA8D83ED5D}" type="slidenum">
              <a:rPr lang="he-IL" smtClean="0">
                <a:latin typeface="Tahoma" panose="020B0604030504040204" pitchFamily="34" charset="0"/>
                <a:ea typeface="Tahoma" panose="020B0604030504040204" pitchFamily="34" charset="0"/>
                <a:cs typeface="Tahoma" panose="020B0604030504040204" pitchFamily="34" charset="0"/>
              </a:rPr>
              <a:pPr algn="l" rtl="1"/>
              <a:t>2</a:t>
            </a:fld>
            <a:endParaRPr lang="he-IL"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00870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748557C7-E8EA-4F02-8CFF-B2E78E720D55}" type="datetime1">
              <a:rPr lang="he-IL" smtClean="0"/>
              <a:pPr/>
              <a:t>כ"ז/אלול/תשפ"ד</a:t>
            </a:fld>
            <a:endParaRPr lang="he-IL"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pPr rtl="1"/>
            <a:endParaRPr lang="he-IL" noProof="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he-IL" smtClean="0"/>
              <a:pPr/>
              <a:t>‹#›</a:t>
            </a:fld>
            <a:endParaRPr lang="he-IL"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86783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3524290B-D79F-4E6A-8649-CB83060F5FCB}" type="datetime1">
              <a:rPr lang="he-IL" smtClean="0"/>
              <a:pPr/>
              <a:t>כ"ז/אלול/תשפ"ד</a:t>
            </a:fld>
            <a:endParaRPr lang="he-IL" dirty="0"/>
          </a:p>
        </p:txBody>
      </p:sp>
      <p:sp>
        <p:nvSpPr>
          <p:cNvPr id="5" name="Footer Placeholder 4"/>
          <p:cNvSpPr>
            <a:spLocks noGrp="1"/>
          </p:cNvSpPr>
          <p:nvPr>
            <p:ph type="ftr" sz="quarter" idx="11"/>
          </p:nvPr>
        </p:nvSpPr>
        <p:spPr/>
        <p:txBody>
          <a:bodyPr/>
          <a:lstStyle/>
          <a:p>
            <a:pPr rtl="1"/>
            <a:endParaRPr lang="he-IL" noProof="0"/>
          </a:p>
        </p:txBody>
      </p:sp>
      <p:sp>
        <p:nvSpPr>
          <p:cNvPr id="6" name="Slide Number Placeholder 5"/>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107929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37A48156-62EA-4138-8447-7D434AEFE61E}" type="datetime1">
              <a:rPr lang="he-IL" smtClean="0"/>
              <a:pPr/>
              <a:t>כ"ז/אלול/תשפ"ד</a:t>
            </a:fld>
            <a:endParaRPr lang="he-IL"/>
          </a:p>
        </p:txBody>
      </p:sp>
      <p:sp>
        <p:nvSpPr>
          <p:cNvPr id="5" name="Footer Placeholder 4"/>
          <p:cNvSpPr>
            <a:spLocks noGrp="1"/>
          </p:cNvSpPr>
          <p:nvPr>
            <p:ph type="ftr" sz="quarter" idx="11"/>
          </p:nvPr>
        </p:nvSpPr>
        <p:spPr/>
        <p:txBody>
          <a:bodyPr/>
          <a:lstStyle/>
          <a:p>
            <a:pPr rtl="1"/>
            <a:endParaRPr lang="he-IL" noProof="0"/>
          </a:p>
        </p:txBody>
      </p:sp>
      <p:sp>
        <p:nvSpPr>
          <p:cNvPr id="6" name="Slide Number Placeholder 5"/>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2320486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7D477ECB-42B6-4C5D-9209-3813B74788FC}" type="datetime1">
              <a:rPr lang="he-IL" smtClean="0"/>
              <a:pPr/>
              <a:t>כ"ז/אלול/תשפ"ד</a:t>
            </a:fld>
            <a:endParaRPr lang="he-IL" dirty="0"/>
          </a:p>
        </p:txBody>
      </p:sp>
      <p:sp>
        <p:nvSpPr>
          <p:cNvPr id="5" name="Footer Placeholder 4"/>
          <p:cNvSpPr>
            <a:spLocks noGrp="1"/>
          </p:cNvSpPr>
          <p:nvPr>
            <p:ph type="ftr" sz="quarter" idx="11"/>
          </p:nvPr>
        </p:nvSpPr>
        <p:spPr/>
        <p:txBody>
          <a:bodyPr/>
          <a:lstStyle/>
          <a:p>
            <a:pPr rtl="1"/>
            <a:endParaRPr lang="he-IL" noProof="0"/>
          </a:p>
        </p:txBody>
      </p:sp>
      <p:sp>
        <p:nvSpPr>
          <p:cNvPr id="6" name="Slide Number Placeholder 5"/>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1339447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ערוך סגנונות טקסט של תבנית בסיס</a:t>
            </a:r>
          </a:p>
        </p:txBody>
      </p:sp>
      <p:sp>
        <p:nvSpPr>
          <p:cNvPr id="4" name="Date Placeholder 3"/>
          <p:cNvSpPr>
            <a:spLocks noGrp="1"/>
          </p:cNvSpPr>
          <p:nvPr>
            <p:ph type="dt" sz="half" idx="10"/>
          </p:nvPr>
        </p:nvSpPr>
        <p:spPr/>
        <p:txBody>
          <a:bodyPr/>
          <a:lstStyle/>
          <a:p>
            <a:fld id="{184F023C-8957-4F10-A36F-059AD88CD17F}" type="datetime1">
              <a:rPr lang="he-IL" smtClean="0"/>
              <a:pPr/>
              <a:t>כ"ז/אלול/תשפ"ד</a:t>
            </a:fld>
            <a:endParaRPr lang="he-IL" dirty="0"/>
          </a:p>
        </p:txBody>
      </p:sp>
      <p:sp>
        <p:nvSpPr>
          <p:cNvPr id="5" name="Footer Placeholder 4"/>
          <p:cNvSpPr>
            <a:spLocks noGrp="1"/>
          </p:cNvSpPr>
          <p:nvPr>
            <p:ph type="ftr" sz="quarter" idx="11"/>
          </p:nvPr>
        </p:nvSpPr>
        <p:spPr/>
        <p:txBody>
          <a:bodyPr/>
          <a:lstStyle/>
          <a:p>
            <a:pPr rtl="1"/>
            <a:endParaRPr lang="he-IL" noProof="0"/>
          </a:p>
        </p:txBody>
      </p:sp>
      <p:sp>
        <p:nvSpPr>
          <p:cNvPr id="6" name="Slide Number Placeholder 5"/>
          <p:cNvSpPr>
            <a:spLocks noGrp="1"/>
          </p:cNvSpPr>
          <p:nvPr>
            <p:ph type="sldNum" sz="quarter" idx="12"/>
          </p:nvPr>
        </p:nvSpPr>
        <p:spPr/>
        <p:txBody>
          <a:bodyPr/>
          <a:lstStyle/>
          <a:p>
            <a:fld id="{6D22F896-40B5-4ADD-8801-0D06FADFA095}" type="slidenum">
              <a:rPr lang="he-IL" smtClean="0"/>
              <a:pPr/>
              <a:t>‹#›</a:t>
            </a:fld>
            <a:endParaRPr lang="he-IL"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8702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56218549-98D4-46B7-AF66-FD51EB1B52D8}" type="datetime1">
              <a:rPr lang="he-IL" smtClean="0"/>
              <a:pPr/>
              <a:t>כ"ז/אלול/תשפ"ד</a:t>
            </a:fld>
            <a:endParaRPr lang="he-IL" dirty="0"/>
          </a:p>
        </p:txBody>
      </p:sp>
      <p:sp>
        <p:nvSpPr>
          <p:cNvPr id="6" name="Footer Placeholder 5"/>
          <p:cNvSpPr>
            <a:spLocks noGrp="1"/>
          </p:cNvSpPr>
          <p:nvPr>
            <p:ph type="ftr" sz="quarter" idx="11"/>
          </p:nvPr>
        </p:nvSpPr>
        <p:spPr/>
        <p:txBody>
          <a:bodyPr/>
          <a:lstStyle/>
          <a:p>
            <a:pPr rtl="1"/>
            <a:endParaRPr lang="he-IL" noProof="0"/>
          </a:p>
        </p:txBody>
      </p:sp>
      <p:sp>
        <p:nvSpPr>
          <p:cNvPr id="7" name="Slide Number Placeholder 6"/>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3407075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he-IL"/>
              <a:t>ערוך סגנונות טקסט של תבנית בסיס</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9A51332D-52A2-4926-8243-8BF41E61B455}" type="datetime1">
              <a:rPr lang="he-IL" smtClean="0"/>
              <a:pPr/>
              <a:t>כ"ז/אלול/תשפ"ד</a:t>
            </a:fld>
            <a:endParaRPr lang="he-IL" dirty="0"/>
          </a:p>
        </p:txBody>
      </p:sp>
      <p:sp>
        <p:nvSpPr>
          <p:cNvPr id="8" name="Footer Placeholder 7"/>
          <p:cNvSpPr>
            <a:spLocks noGrp="1"/>
          </p:cNvSpPr>
          <p:nvPr>
            <p:ph type="ftr" sz="quarter" idx="11"/>
          </p:nvPr>
        </p:nvSpPr>
        <p:spPr/>
        <p:txBody>
          <a:bodyPr/>
          <a:lstStyle/>
          <a:p>
            <a:pPr rtl="1"/>
            <a:endParaRPr lang="he-IL" noProof="0"/>
          </a:p>
        </p:txBody>
      </p:sp>
      <p:sp>
        <p:nvSpPr>
          <p:cNvPr id="9" name="Slide Number Placeholder 8"/>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371206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4BDC5572-C8CD-4C22-8BE9-5ABC9E6E0FFB}" type="datetime1">
              <a:rPr lang="he-IL" smtClean="0"/>
              <a:pPr/>
              <a:t>כ"ז/אלול/תשפ"ד</a:t>
            </a:fld>
            <a:endParaRPr lang="he-IL" dirty="0"/>
          </a:p>
        </p:txBody>
      </p:sp>
      <p:sp>
        <p:nvSpPr>
          <p:cNvPr id="4" name="Footer Placeholder 3"/>
          <p:cNvSpPr>
            <a:spLocks noGrp="1"/>
          </p:cNvSpPr>
          <p:nvPr>
            <p:ph type="ftr" sz="quarter" idx="11"/>
          </p:nvPr>
        </p:nvSpPr>
        <p:spPr/>
        <p:txBody>
          <a:bodyPr/>
          <a:lstStyle/>
          <a:p>
            <a:pPr rtl="1"/>
            <a:endParaRPr lang="he-IL" noProof="0"/>
          </a:p>
        </p:txBody>
      </p:sp>
      <p:sp>
        <p:nvSpPr>
          <p:cNvPr id="5" name="Slide Number Placeholder 4"/>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3339769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4ED6F4-617C-42C6-BC92-3837712088ED}" type="datetime1">
              <a:rPr lang="he-IL" smtClean="0"/>
              <a:pPr/>
              <a:t>כ"ז/אלול/תשפ"ד</a:t>
            </a:fld>
            <a:endParaRPr lang="he-IL" dirty="0"/>
          </a:p>
        </p:txBody>
      </p:sp>
      <p:sp>
        <p:nvSpPr>
          <p:cNvPr id="3" name="Footer Placeholder 2"/>
          <p:cNvSpPr>
            <a:spLocks noGrp="1"/>
          </p:cNvSpPr>
          <p:nvPr>
            <p:ph type="ftr" sz="quarter" idx="11"/>
          </p:nvPr>
        </p:nvSpPr>
        <p:spPr/>
        <p:txBody>
          <a:bodyPr/>
          <a:lstStyle/>
          <a:p>
            <a:pPr rtl="1"/>
            <a:endParaRPr lang="he-IL" noProof="0"/>
          </a:p>
        </p:txBody>
      </p:sp>
      <p:sp>
        <p:nvSpPr>
          <p:cNvPr id="4" name="Slide Number Placeholder 3"/>
          <p:cNvSpPr>
            <a:spLocks noGrp="1"/>
          </p:cNvSpPr>
          <p:nvPr>
            <p:ph type="sldNum" sz="quarter" idx="12"/>
          </p:nvPr>
        </p:nvSpPr>
        <p:spPr/>
        <p:txBody>
          <a:body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559502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39B213C7-8788-4FA4-9BE4-A0783880B988}" type="datetime1">
              <a:rPr lang="he-IL" smtClean="0"/>
              <a:pPr/>
              <a:t>כ"ז/אלול/תשפ"ד</a:t>
            </a:fld>
            <a:endParaRPr lang="he-IL"/>
          </a:p>
        </p:txBody>
      </p:sp>
      <p:sp>
        <p:nvSpPr>
          <p:cNvPr id="6" name="Footer Placeholder 5"/>
          <p:cNvSpPr>
            <a:spLocks noGrp="1"/>
          </p:cNvSpPr>
          <p:nvPr>
            <p:ph type="ftr" sz="quarter" idx="11"/>
          </p:nvPr>
        </p:nvSpPr>
        <p:spPr/>
        <p:txBody>
          <a:bodyPr/>
          <a:lstStyle/>
          <a:p>
            <a:pPr rtl="1"/>
            <a:endParaRPr lang="he-IL" noProof="0"/>
          </a:p>
        </p:txBody>
      </p:sp>
      <p:sp>
        <p:nvSpPr>
          <p:cNvPr id="7" name="Slide Number Placeholder 6"/>
          <p:cNvSpPr>
            <a:spLocks noGrp="1"/>
          </p:cNvSpPr>
          <p:nvPr>
            <p:ph type="sldNum" sz="quarter" idx="12"/>
          </p:nvPr>
        </p:nvSpPr>
        <p:spPr/>
        <p:txBody>
          <a:bodyPr/>
          <a:lstStyle/>
          <a:p>
            <a:pPr algn="l"/>
            <a:fld id="{6D22F896-40B5-4ADD-8801-0D06FADFA095}" type="slidenum">
              <a:rPr lang="he-IL" smtClean="0"/>
              <a:pPr algn="l"/>
              <a:t>‹#›</a:t>
            </a:fld>
            <a:endParaRPr lang="he-IL" dirty="0"/>
          </a:p>
        </p:txBody>
      </p:sp>
    </p:spTree>
    <p:extLst>
      <p:ext uri="{BB962C8B-B14F-4D97-AF65-F5344CB8AC3E}">
        <p14:creationId xmlns:p14="http://schemas.microsoft.com/office/powerpoint/2010/main" val="3673311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A05234AA-01EB-44B6-971C-75FA2F48AA71}" type="datetime1">
              <a:rPr lang="he-IL" smtClean="0"/>
              <a:pPr/>
              <a:t>כ"ז/אלול/תשפ"ד</a:t>
            </a:fld>
            <a:endParaRPr lang="he-IL" dirty="0"/>
          </a:p>
        </p:txBody>
      </p:sp>
      <p:sp>
        <p:nvSpPr>
          <p:cNvPr id="6" name="Footer Placeholder 5"/>
          <p:cNvSpPr>
            <a:spLocks noGrp="1"/>
          </p:cNvSpPr>
          <p:nvPr>
            <p:ph type="ftr" sz="quarter" idx="11"/>
          </p:nvPr>
        </p:nvSpPr>
        <p:spPr/>
        <p:txBody>
          <a:bodyPr/>
          <a:lstStyle/>
          <a:p>
            <a:pPr rtl="1"/>
            <a:endParaRPr lang="he-IL" noProof="0"/>
          </a:p>
        </p:txBody>
      </p:sp>
      <p:sp>
        <p:nvSpPr>
          <p:cNvPr id="7" name="Slide Number Placeholder 6"/>
          <p:cNvSpPr>
            <a:spLocks noGrp="1"/>
          </p:cNvSpPr>
          <p:nvPr>
            <p:ph type="sldNum" sz="quarter" idx="12"/>
          </p:nvPr>
        </p:nvSpPr>
        <p:spPr/>
        <p:txBody>
          <a:bodyPr/>
          <a:lstStyle/>
          <a:p>
            <a:pPr algn="l"/>
            <a:fld id="{6D22F896-40B5-4ADD-8801-0D06FADFA095}" type="slidenum">
              <a:rPr lang="he-IL" smtClean="0"/>
              <a:pPr algn="l"/>
              <a:t>‹#›</a:t>
            </a:fld>
            <a:endParaRPr lang="he-IL" dirty="0"/>
          </a:p>
        </p:txBody>
      </p:sp>
    </p:spTree>
    <p:extLst>
      <p:ext uri="{BB962C8B-B14F-4D97-AF65-F5344CB8AC3E}">
        <p14:creationId xmlns:p14="http://schemas.microsoft.com/office/powerpoint/2010/main" val="1948760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F241F8E-B9B0-457B-8EE6-490DC259BA9B}" type="datetime1">
              <a:rPr lang="he-IL" smtClean="0"/>
              <a:pPr/>
              <a:t>כ"ז/אלול/תשפ"ד</a:t>
            </a:fld>
            <a:endParaRPr lang="he-IL"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he-IL" noProof="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he-IL" smtClean="0"/>
              <a:pPr/>
              <a:t>‹#›</a:t>
            </a:fld>
            <a:endParaRPr lang="he-IL" dirty="0"/>
          </a:p>
        </p:txBody>
      </p:sp>
    </p:spTree>
    <p:extLst>
      <p:ext uri="{BB962C8B-B14F-4D97-AF65-F5344CB8AC3E}">
        <p14:creationId xmlns:p14="http://schemas.microsoft.com/office/powerpoint/2010/main" val="2862911656"/>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enEiny/IOT_Posture_and_Monitoring_System"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github.com/BarNahmuka/IOT_Posture_and_Monitoring_Syste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תמונה 4" descr="תקריב של לוח מעגלים">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flipH="1">
            <a:off x="0" y="8174"/>
            <a:ext cx="12188389" cy="6857990"/>
          </a:xfrm>
          <a:prstGeom prst="rect">
            <a:avLst/>
          </a:prstGeom>
        </p:spPr>
      </p:pic>
      <p:sp>
        <p:nvSpPr>
          <p:cNvPr id="4" name="TextBox 3"/>
          <p:cNvSpPr txBox="1"/>
          <p:nvPr/>
        </p:nvSpPr>
        <p:spPr>
          <a:xfrm>
            <a:off x="3110592" y="2000250"/>
            <a:ext cx="6429679" cy="1077218"/>
          </a:xfrm>
          <a:prstGeom prst="rect">
            <a:avLst/>
          </a:prstGeom>
          <a:noFill/>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IOT-Based- Health &amp; Posture Monitoring System </a:t>
            </a:r>
          </a:p>
        </p:txBody>
      </p:sp>
      <p:sp>
        <p:nvSpPr>
          <p:cNvPr id="6" name="TextBox 5"/>
          <p:cNvSpPr txBox="1"/>
          <p:nvPr/>
        </p:nvSpPr>
        <p:spPr>
          <a:xfrm>
            <a:off x="4534429" y="4276037"/>
            <a:ext cx="6006809" cy="1200329"/>
          </a:xfrm>
          <a:prstGeom prst="rect">
            <a:avLst/>
          </a:prstGeom>
          <a:noFill/>
        </p:spPr>
        <p:txBody>
          <a:bodyPr wrap="square" rtlCol="0">
            <a:spAutoFit/>
          </a:bodyPr>
          <a:lstStyle/>
          <a:p>
            <a:pPr algn="l"/>
            <a:r>
              <a:rPr lang="en-US" b="1" dirty="0"/>
              <a:t>Chen Einy-209533785</a:t>
            </a:r>
            <a:br>
              <a:rPr lang="en-US" dirty="0"/>
            </a:br>
            <a:br>
              <a:rPr lang="en-US" dirty="0"/>
            </a:br>
            <a:r>
              <a:rPr lang="en-US" b="1" dirty="0"/>
              <a:t>Bar Nahmuka-205386899</a:t>
            </a:r>
            <a:br>
              <a:rPr lang="en-US" dirty="0"/>
            </a:b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71D57094-A3A3-0824-37F6-458C7477A59E}"/>
              </a:ext>
            </a:extLst>
          </p:cNvPr>
          <p:cNvSpPr txBox="1"/>
          <p:nvPr/>
        </p:nvSpPr>
        <p:spPr>
          <a:xfrm>
            <a:off x="1046766" y="1775968"/>
            <a:ext cx="6837816" cy="2554545"/>
          </a:xfrm>
          <a:prstGeom prst="rect">
            <a:avLst/>
          </a:prstGeom>
          <a:noFill/>
        </p:spPr>
        <p:txBody>
          <a:bodyPr wrap="square" rtlCol="0">
            <a:spAutoFit/>
          </a:bodyPr>
          <a:lstStyle/>
          <a:p>
            <a:pPr algn="l"/>
            <a:r>
              <a:rPr lang="en-US" sz="3200" b="1" u="sng" dirty="0">
                <a:latin typeface="Times New Roman" panose="02020603050405020304" pitchFamily="18" charset="0"/>
                <a:ea typeface="Times New Roman" panose="02020603050405020304" pitchFamily="18" charset="0"/>
                <a:cs typeface="Arial" panose="020B0604020202020204" pitchFamily="34" charset="0"/>
              </a:rPr>
              <a:t>Use case Diagram</a:t>
            </a:r>
            <a:br>
              <a:rPr lang="en-US" sz="3200" b="1" dirty="0">
                <a:effectLst/>
                <a:latin typeface="Times New Roman" panose="02020603050405020304" pitchFamily="18" charset="0"/>
                <a:ea typeface="Times New Roman" panose="02020603050405020304" pitchFamily="18" charset="0"/>
                <a:cs typeface="Arial" panose="020B060402020202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6" name="TextBox 7">
            <a:extLst>
              <a:ext uri="{FF2B5EF4-FFF2-40B4-BE49-F238E27FC236}">
                <a16:creationId xmlns:a16="http://schemas.microsoft.com/office/drawing/2014/main" id="{C31776BF-B810-EE99-2CB2-06161B93D375}"/>
              </a:ext>
            </a:extLst>
          </p:cNvPr>
          <p:cNvSpPr txBox="1"/>
          <p:nvPr/>
        </p:nvSpPr>
        <p:spPr>
          <a:xfrm>
            <a:off x="3409457" y="324944"/>
            <a:ext cx="6837816" cy="2554545"/>
          </a:xfrm>
          <a:prstGeom prst="rect">
            <a:avLst/>
          </a:prstGeom>
          <a:noFill/>
        </p:spPr>
        <p:txBody>
          <a:bodyPr wrap="square" rtlCol="0">
            <a:spAutoFit/>
          </a:bodyPr>
          <a:lstStyle/>
          <a:p>
            <a:pPr algn="l"/>
            <a:r>
              <a:rPr lang="en-US" sz="3200" b="1" dirty="0">
                <a:latin typeface="Times New Roman" panose="02020603050405020304" pitchFamily="18" charset="0"/>
                <a:ea typeface="Times New Roman" panose="02020603050405020304" pitchFamily="18" charset="0"/>
                <a:cs typeface="Arial" panose="020B0604020202020204" pitchFamily="34" charset="0"/>
              </a:rPr>
              <a:t>Development Diagrams</a:t>
            </a:r>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a:t>
            </a:r>
            <a:br>
              <a:rPr lang="en-US" sz="3200" b="1" dirty="0">
                <a:effectLst/>
                <a:latin typeface="Times New Roman" panose="02020603050405020304" pitchFamily="18" charset="0"/>
                <a:ea typeface="Times New Roman" panose="02020603050405020304" pitchFamily="18" charset="0"/>
                <a:cs typeface="Arial" panose="020B060402020202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7" name="TextBox 7">
            <a:extLst>
              <a:ext uri="{FF2B5EF4-FFF2-40B4-BE49-F238E27FC236}">
                <a16:creationId xmlns:a16="http://schemas.microsoft.com/office/drawing/2014/main" id="{2111144E-6427-FC56-B419-70877A5CD950}"/>
              </a:ext>
            </a:extLst>
          </p:cNvPr>
          <p:cNvSpPr txBox="1"/>
          <p:nvPr/>
        </p:nvSpPr>
        <p:spPr>
          <a:xfrm>
            <a:off x="6535285" y="1822991"/>
            <a:ext cx="6837816" cy="2554545"/>
          </a:xfrm>
          <a:prstGeom prst="rect">
            <a:avLst/>
          </a:prstGeom>
          <a:noFill/>
        </p:spPr>
        <p:txBody>
          <a:bodyPr wrap="square" rtlCol="0">
            <a:spAutoFit/>
          </a:bodyPr>
          <a:lstStyle/>
          <a:p>
            <a:pPr algn="l"/>
            <a:r>
              <a:rPr lang="en-US" sz="2800" b="1" u="sng" dirty="0">
                <a:latin typeface="Times New Roman" panose="02020603050405020304" pitchFamily="18" charset="0"/>
                <a:ea typeface="Times New Roman" panose="02020603050405020304" pitchFamily="18" charset="0"/>
                <a:cs typeface="Arial" panose="020B0604020202020204" pitchFamily="34" charset="0"/>
              </a:rPr>
              <a:t>Activity Diagram</a:t>
            </a:r>
            <a:r>
              <a:rPr lang="en-US" b="1" u="sng" dirty="0">
                <a:latin typeface="Times New Roman" panose="02020603050405020304" pitchFamily="18" charset="0"/>
                <a:ea typeface="Times New Roman" panose="02020603050405020304" pitchFamily="18" charset="0"/>
                <a:cs typeface="Arial" panose="020B0604020202020204" pitchFamily="34" charset="0"/>
              </a:rPr>
              <a:t>:</a:t>
            </a:r>
            <a:br>
              <a:rPr lang="en-US" sz="3200" b="1" dirty="0">
                <a:effectLst/>
                <a:latin typeface="Times New Roman" panose="02020603050405020304" pitchFamily="18" charset="0"/>
                <a:ea typeface="Times New Roman" panose="02020603050405020304" pitchFamily="18" charset="0"/>
                <a:cs typeface="Arial" panose="020B060402020202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pic>
        <p:nvPicPr>
          <p:cNvPr id="10" name="תמונה 9" descr="תמונה שמכילה טקסט, גופן, צילום מסך, תרשים&#10;&#10;התיאור נוצר באופן אוטומטי">
            <a:extLst>
              <a:ext uri="{FF2B5EF4-FFF2-40B4-BE49-F238E27FC236}">
                <a16:creationId xmlns:a16="http://schemas.microsoft.com/office/drawing/2014/main" id="{C4DED489-6A7B-A412-6700-5EF6F57E8FEA}"/>
              </a:ext>
            </a:extLst>
          </p:cNvPr>
          <p:cNvPicPr>
            <a:picLocks noChangeAspect="1"/>
          </p:cNvPicPr>
          <p:nvPr/>
        </p:nvPicPr>
        <p:blipFill>
          <a:blip r:embed="rId2"/>
          <a:stretch>
            <a:fillRect/>
          </a:stretch>
        </p:blipFill>
        <p:spPr>
          <a:xfrm>
            <a:off x="5325533" y="2517996"/>
            <a:ext cx="5935134" cy="4060604"/>
          </a:xfrm>
          <a:prstGeom prst="rect">
            <a:avLst/>
          </a:prstGeom>
        </p:spPr>
      </p:pic>
      <p:pic>
        <p:nvPicPr>
          <p:cNvPr id="12" name="תמונה 11" descr="תמונה שמכילה שרטוט, תרשים, קו, לבן&#10;&#10;התיאור נוצר באופן אוטומטי">
            <a:extLst>
              <a:ext uri="{FF2B5EF4-FFF2-40B4-BE49-F238E27FC236}">
                <a16:creationId xmlns:a16="http://schemas.microsoft.com/office/drawing/2014/main" id="{2B78D224-A74D-5DFD-D1A8-7DD9DA04BB06}"/>
              </a:ext>
            </a:extLst>
          </p:cNvPr>
          <p:cNvPicPr>
            <a:picLocks noChangeAspect="1"/>
          </p:cNvPicPr>
          <p:nvPr/>
        </p:nvPicPr>
        <p:blipFill>
          <a:blip r:embed="rId3"/>
          <a:stretch>
            <a:fillRect/>
          </a:stretch>
        </p:blipFill>
        <p:spPr>
          <a:xfrm>
            <a:off x="300492" y="3226992"/>
            <a:ext cx="4623735" cy="2390775"/>
          </a:xfrm>
          <a:prstGeom prst="rect">
            <a:avLst/>
          </a:prstGeom>
        </p:spPr>
      </p:pic>
      <p:pic>
        <p:nvPicPr>
          <p:cNvPr id="18" name="מציין מיקום תוכן 3">
            <a:extLst>
              <a:ext uri="{FF2B5EF4-FFF2-40B4-BE49-F238E27FC236}">
                <a16:creationId xmlns:a16="http://schemas.microsoft.com/office/drawing/2014/main" id="{4816E3D2-F6F6-B0A4-6FA1-0E0FC25AE23D}"/>
              </a:ext>
            </a:extLst>
          </p:cNvPr>
          <p:cNvPicPr>
            <a:picLocks noChangeAspect="1"/>
          </p:cNvPicPr>
          <p:nvPr/>
        </p:nvPicPr>
        <p:blipFill>
          <a:blip r:embed="rId4"/>
          <a:stretch>
            <a:fillRect/>
          </a:stretch>
        </p:blipFill>
        <p:spPr>
          <a:xfrm>
            <a:off x="4924227" y="0"/>
            <a:ext cx="7267773" cy="6858000"/>
          </a:xfrm>
          <a:prstGeom prst="rect">
            <a:avLst/>
          </a:prstGeom>
        </p:spPr>
      </p:pic>
    </p:spTree>
    <p:extLst>
      <p:ext uri="{BB962C8B-B14F-4D97-AF65-F5344CB8AC3E}">
        <p14:creationId xmlns:p14="http://schemas.microsoft.com/office/powerpoint/2010/main" val="985084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מציין מיקום תוכן 3">
            <a:extLst>
              <a:ext uri="{FF2B5EF4-FFF2-40B4-BE49-F238E27FC236}">
                <a16:creationId xmlns:a16="http://schemas.microsoft.com/office/drawing/2014/main" id="{096185C9-9A04-AEEC-AE00-0D2AD3ADDF69}"/>
              </a:ext>
            </a:extLst>
          </p:cNvPr>
          <p:cNvPicPr>
            <a:picLocks noGrp="1" noChangeAspect="1"/>
          </p:cNvPicPr>
          <p:nvPr>
            <p:ph idx="1"/>
          </p:nvPr>
        </p:nvPicPr>
        <p:blipFill>
          <a:blip r:embed="rId2"/>
          <a:stretch>
            <a:fillRect/>
          </a:stretch>
        </p:blipFill>
        <p:spPr>
          <a:xfrm>
            <a:off x="4924227" y="0"/>
            <a:ext cx="7267773" cy="6858000"/>
          </a:xfrm>
          <a:prstGeom prst="rect">
            <a:avLst/>
          </a:prstGeom>
        </p:spPr>
      </p:pic>
      <p:sp>
        <p:nvSpPr>
          <p:cNvPr id="6" name="TextBox 7">
            <a:extLst>
              <a:ext uri="{FF2B5EF4-FFF2-40B4-BE49-F238E27FC236}">
                <a16:creationId xmlns:a16="http://schemas.microsoft.com/office/drawing/2014/main" id="{001C164F-3CF2-158E-E914-5F4468D14724}"/>
              </a:ext>
            </a:extLst>
          </p:cNvPr>
          <p:cNvSpPr txBox="1"/>
          <p:nvPr/>
        </p:nvSpPr>
        <p:spPr>
          <a:xfrm>
            <a:off x="901928" y="424761"/>
            <a:ext cx="6837816" cy="2062103"/>
          </a:xfrm>
          <a:prstGeom prst="rect">
            <a:avLst/>
          </a:prstGeom>
          <a:noFill/>
        </p:spPr>
        <p:txBody>
          <a:bodyPr wrap="square" rtlCol="0">
            <a:spAutoFit/>
          </a:bodyPr>
          <a:lstStyle/>
          <a:p>
            <a:pPr algn="l"/>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Future work &amp; Improvement:</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9" name="מציין מיקום תוכן 2">
            <a:extLst>
              <a:ext uri="{FF2B5EF4-FFF2-40B4-BE49-F238E27FC236}">
                <a16:creationId xmlns:a16="http://schemas.microsoft.com/office/drawing/2014/main" id="{27D40E37-61C6-3107-78F6-BCC6B814B25E}"/>
              </a:ext>
            </a:extLst>
          </p:cNvPr>
          <p:cNvSpPr txBox="1">
            <a:spLocks/>
          </p:cNvSpPr>
          <p:nvPr/>
        </p:nvSpPr>
        <p:spPr>
          <a:xfrm flipH="1">
            <a:off x="1008063" y="1455812"/>
            <a:ext cx="10175873" cy="4760487"/>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342900" lvl="0" indent="-342900">
              <a:lnSpc>
                <a:spcPct val="107000"/>
              </a:lnSpc>
              <a:spcAft>
                <a:spcPts val="800"/>
              </a:spcAft>
              <a:buSzPts val="1000"/>
              <a:buFont typeface="Symbol" panose="05050102010706020507" pitchFamily="18" charset="2"/>
              <a:buChar char=""/>
              <a:tabLst>
                <a:tab pos="457200" algn="l"/>
              </a:tabLst>
            </a:pPr>
            <a:r>
              <a:rPr lang="en-US" sz="2000" b="1" i="0" dirty="0">
                <a:effectLst/>
                <a:latin typeface="gg sans"/>
              </a:rPr>
              <a:t>AI-Driven Posture Correction: </a:t>
            </a:r>
            <a:r>
              <a:rPr lang="en-US" b="0" i="0" dirty="0">
                <a:effectLst/>
                <a:latin typeface="gg sans"/>
              </a:rPr>
              <a:t>Integrate AI or machine learning algorithms to detect more complex posture patterns and provide personalized posture correction tips.</a:t>
            </a:r>
          </a:p>
          <a:p>
            <a:pPr marL="342900" lvl="0" indent="-342900">
              <a:lnSpc>
                <a:spcPct val="107000"/>
              </a:lnSpc>
              <a:spcAft>
                <a:spcPts val="800"/>
              </a:spcAft>
              <a:buSzPts val="1000"/>
              <a:buFont typeface="Symbol" panose="05050102010706020507" pitchFamily="18" charset="2"/>
              <a:buChar char=""/>
              <a:tabLst>
                <a:tab pos="457200" algn="l"/>
              </a:tabLst>
            </a:pPr>
            <a:r>
              <a:rPr lang="en-US" sz="2000" b="1" i="0" dirty="0">
                <a:effectLst/>
                <a:latin typeface="gg sans"/>
              </a:rPr>
              <a:t>Wearable Integration: </a:t>
            </a:r>
            <a:r>
              <a:rPr lang="en-US" b="0" i="0" dirty="0">
                <a:effectLst/>
                <a:latin typeface="gg sans"/>
              </a:rPr>
              <a:t>Expand the system to integrate with wearable devices (smartwatches, posture correctors) for more accurate real-time monitoring.</a:t>
            </a:r>
          </a:p>
          <a:p>
            <a:pPr marL="342900" lvl="0" indent="-342900">
              <a:lnSpc>
                <a:spcPct val="107000"/>
              </a:lnSpc>
              <a:spcAft>
                <a:spcPts val="800"/>
              </a:spcAft>
              <a:buSzPts val="1000"/>
              <a:buFont typeface="Symbol" panose="05050102010706020507" pitchFamily="18" charset="2"/>
              <a:buChar char=""/>
              <a:tabLst>
                <a:tab pos="457200" algn="l"/>
              </a:tabLst>
            </a:pPr>
            <a:r>
              <a:rPr lang="en-US" sz="2000" b="1" i="0" dirty="0">
                <a:effectLst/>
                <a:latin typeface="gg sans"/>
              </a:rPr>
              <a:t>Real-Time Feedback: </a:t>
            </a:r>
            <a:r>
              <a:rPr lang="en-US" b="0" i="0" dirty="0">
                <a:effectLst/>
                <a:latin typeface="gg sans"/>
              </a:rPr>
              <a:t>Add real-time vibration feedback or audio alerts for immediate posture correction.</a:t>
            </a:r>
            <a:br>
              <a:rPr lang="en-US" b="0" i="0" dirty="0">
                <a:effectLst/>
                <a:latin typeface="gg sans"/>
              </a:rPr>
            </a:br>
            <a:br>
              <a:rPr lang="en-US" b="0" i="0" dirty="0">
                <a:effectLst/>
                <a:latin typeface="gg sans"/>
              </a:rPr>
            </a:b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1" name="תמונה 10" descr="תמונה שמכילה רהיטים, בתוך מבנה, בניין משרדים, מחשב&#10;&#10;התיאור נוצר באופן אוטומטי">
            <a:extLst>
              <a:ext uri="{FF2B5EF4-FFF2-40B4-BE49-F238E27FC236}">
                <a16:creationId xmlns:a16="http://schemas.microsoft.com/office/drawing/2014/main" id="{A1CED2A6-40EF-BA12-E32B-20F40AE31A05}"/>
              </a:ext>
            </a:extLst>
          </p:cNvPr>
          <p:cNvPicPr>
            <a:picLocks noChangeAspect="1"/>
          </p:cNvPicPr>
          <p:nvPr/>
        </p:nvPicPr>
        <p:blipFill>
          <a:blip r:embed="rId3"/>
          <a:stretch>
            <a:fillRect/>
          </a:stretch>
        </p:blipFill>
        <p:spPr>
          <a:xfrm>
            <a:off x="4002186" y="3942676"/>
            <a:ext cx="6858000" cy="2799844"/>
          </a:xfrm>
          <a:prstGeom prst="rect">
            <a:avLst/>
          </a:prstGeom>
        </p:spPr>
      </p:pic>
    </p:spTree>
    <p:extLst>
      <p:ext uri="{BB962C8B-B14F-4D97-AF65-F5344CB8AC3E}">
        <p14:creationId xmlns:p14="http://schemas.microsoft.com/office/powerpoint/2010/main" val="4257606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מציין מיקום תוכן 3">
            <a:extLst>
              <a:ext uri="{FF2B5EF4-FFF2-40B4-BE49-F238E27FC236}">
                <a16:creationId xmlns:a16="http://schemas.microsoft.com/office/drawing/2014/main" id="{3FBCD4AA-718E-21F9-B853-80B3623B1BD8}"/>
              </a:ext>
            </a:extLst>
          </p:cNvPr>
          <p:cNvPicPr>
            <a:picLocks noGrp="1" noChangeAspect="1"/>
          </p:cNvPicPr>
          <p:nvPr>
            <p:ph idx="1"/>
          </p:nvPr>
        </p:nvPicPr>
        <p:blipFill>
          <a:blip r:embed="rId2"/>
          <a:stretch>
            <a:fillRect/>
          </a:stretch>
        </p:blipFill>
        <p:spPr>
          <a:xfrm>
            <a:off x="4924227" y="0"/>
            <a:ext cx="7267773" cy="6858000"/>
          </a:xfrm>
          <a:prstGeom prst="rect">
            <a:avLst/>
          </a:prstGeom>
        </p:spPr>
      </p:pic>
      <p:sp>
        <p:nvSpPr>
          <p:cNvPr id="5" name="TextBox 7">
            <a:extLst>
              <a:ext uri="{FF2B5EF4-FFF2-40B4-BE49-F238E27FC236}">
                <a16:creationId xmlns:a16="http://schemas.microsoft.com/office/drawing/2014/main" id="{DDCBB6C8-E02B-B9EC-5166-D645D9E67E3C}"/>
              </a:ext>
            </a:extLst>
          </p:cNvPr>
          <p:cNvSpPr txBox="1"/>
          <p:nvPr/>
        </p:nvSpPr>
        <p:spPr>
          <a:xfrm>
            <a:off x="3948299" y="765816"/>
            <a:ext cx="6837816" cy="2554545"/>
          </a:xfrm>
          <a:prstGeom prst="rect">
            <a:avLst/>
          </a:prstGeom>
          <a:noFill/>
        </p:spPr>
        <p:txBody>
          <a:bodyPr wrap="square" rtlCol="0">
            <a:spAutoFit/>
          </a:bodyPr>
          <a:lstStyle/>
          <a:p>
            <a:pPr algn="l"/>
            <a:r>
              <a:rPr lang="en-US" sz="3200" b="1" dirty="0">
                <a:latin typeface="Times New Roman" panose="02020603050405020304" pitchFamily="18" charset="0"/>
                <a:ea typeface="Times New Roman" panose="02020603050405020304" pitchFamily="18" charset="0"/>
                <a:cs typeface="Arial" panose="020B0604020202020204" pitchFamily="34" charset="0"/>
              </a:rPr>
              <a:t>Link to </a:t>
            </a:r>
            <a:r>
              <a:rPr lang="en-US" sz="3200" b="1" dirty="0" err="1">
                <a:latin typeface="Times New Roman" panose="02020603050405020304" pitchFamily="18" charset="0"/>
                <a:ea typeface="Times New Roman" panose="02020603050405020304" pitchFamily="18" charset="0"/>
                <a:cs typeface="Arial" panose="020B0604020202020204" pitchFamily="34" charset="0"/>
              </a:rPr>
              <a:t>Github</a:t>
            </a:r>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a:t>
            </a:r>
            <a:br>
              <a:rPr lang="en-US" sz="3200" b="1" dirty="0">
                <a:effectLst/>
                <a:latin typeface="Times New Roman" panose="02020603050405020304" pitchFamily="18" charset="0"/>
                <a:ea typeface="Times New Roman" panose="02020603050405020304" pitchFamily="18" charset="0"/>
                <a:cs typeface="Arial" panose="020B060402020202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6" name="TextBox 7">
            <a:extLst>
              <a:ext uri="{FF2B5EF4-FFF2-40B4-BE49-F238E27FC236}">
                <a16:creationId xmlns:a16="http://schemas.microsoft.com/office/drawing/2014/main" id="{6A732E1A-6519-3DF3-BE4E-E98F54E34E0D}"/>
              </a:ext>
            </a:extLst>
          </p:cNvPr>
          <p:cNvSpPr txBox="1"/>
          <p:nvPr/>
        </p:nvSpPr>
        <p:spPr>
          <a:xfrm>
            <a:off x="2677092" y="1735348"/>
            <a:ext cx="6837816" cy="3477875"/>
          </a:xfrm>
          <a:prstGeom prst="rect">
            <a:avLst/>
          </a:prstGeom>
          <a:noFill/>
        </p:spPr>
        <p:txBody>
          <a:bodyPr wrap="square" rtlCol="0">
            <a:spAutoFit/>
          </a:bodyPr>
          <a:lstStyle/>
          <a:p>
            <a:pPr algn="l"/>
            <a:r>
              <a:rPr lang="en-US" sz="3200" b="0" i="0" dirty="0">
                <a:effectLst/>
                <a:latin typeface="inherit"/>
                <a:hlinkClick r:id="rId3" tooltip="https://github.com/ChenEiny/IOT_Posture_and_Monitoring_System"/>
              </a:rPr>
              <a:t>https://github.com/ChenEiny/IOT_Posture_and_Monitoring_System</a:t>
            </a:r>
            <a:br>
              <a:rPr lang="en-US" sz="3200" b="1" dirty="0">
                <a:effectLst/>
                <a:latin typeface="Times New Roman" panose="02020603050405020304" pitchFamily="18" charset="0"/>
                <a:ea typeface="Times New Roman" panose="02020603050405020304" pitchFamily="18" charset="0"/>
                <a:cs typeface="Arial" panose="020B060402020202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algn="l"/>
            <a:r>
              <a:rPr lang="en-US" sz="3200" b="0" i="0" u="sng" dirty="0">
                <a:effectLst/>
                <a:latin typeface="inherit"/>
                <a:hlinkClick r:id="rId4" tooltip="https://github.com/BarNahmuka/IOT_Posture_and_Monitoring_System"/>
              </a:rPr>
              <a:t>https://github.com/BarNahmuka/IOT_Posture_and_Monitoring_System</a:t>
            </a:r>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5477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תמונה 3" descr="תקריב של לוח מעגלים">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flipH="1">
            <a:off x="4414821" y="0"/>
            <a:ext cx="7558541" cy="6857990"/>
          </a:xfrm>
          <a:prstGeom prst="rect">
            <a:avLst/>
          </a:prstGeom>
        </p:spPr>
      </p:pic>
      <p:sp>
        <p:nvSpPr>
          <p:cNvPr id="5" name="TextBox 4"/>
          <p:cNvSpPr txBox="1"/>
          <p:nvPr/>
        </p:nvSpPr>
        <p:spPr>
          <a:xfrm>
            <a:off x="820285" y="379114"/>
            <a:ext cx="3132280" cy="584775"/>
          </a:xfrm>
          <a:prstGeom prst="rect">
            <a:avLst/>
          </a:prstGeom>
          <a:noFill/>
        </p:spPr>
        <p:txBody>
          <a:bodyPr wrap="square" rtlCol="0">
            <a:spAutoFit/>
          </a:bodyPr>
          <a:lstStyle/>
          <a:p>
            <a:pPr algn="l"/>
            <a:r>
              <a:rPr lang="en-US" sz="3200" b="1" dirty="0"/>
              <a:t>Introduction</a:t>
            </a:r>
          </a:p>
        </p:txBody>
      </p:sp>
      <p:sp>
        <p:nvSpPr>
          <p:cNvPr id="3" name="מציין מיקום תוכן 2">
            <a:extLst>
              <a:ext uri="{FF2B5EF4-FFF2-40B4-BE49-F238E27FC236}">
                <a16:creationId xmlns:a16="http://schemas.microsoft.com/office/drawing/2014/main" id="{C8184FFF-2CE1-5F80-18A0-89BB69127EDF}"/>
              </a:ext>
            </a:extLst>
          </p:cNvPr>
          <p:cNvSpPr txBox="1">
            <a:spLocks/>
          </p:cNvSpPr>
          <p:nvPr/>
        </p:nvSpPr>
        <p:spPr>
          <a:xfrm flipH="1">
            <a:off x="820285" y="1258523"/>
            <a:ext cx="10175873" cy="4670426"/>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nSpc>
                <a:spcPct val="110000"/>
              </a:lnSpc>
              <a:buFont typeface="Arial" pitchFamily="34" charset="0"/>
              <a:buNone/>
            </a:pPr>
            <a:r>
              <a:rPr lang="en-US" sz="2000" b="0" i="0" dirty="0">
                <a:effectLst/>
                <a:latin typeface="gg sans"/>
              </a:rPr>
              <a:t>The idea of the project we chose is an IoT-Based Health and Posture Monitoring System. This system monitors posture and environmental conditions in real-time using sensors like pressure sensors, accelerometers, and temperature/humidity sensors. The project is designed to collect data via MQTT, display relevant information in the GUI, and store it in a local/cloud database. The system also sends warnings or alerts for poor posture or uncomfortable environmental conditions, and it allows users to publish and subscribe to topics dynamically.</a:t>
            </a:r>
            <a:endParaRPr lang="he-IL" sz="2000" dirty="0">
              <a:latin typeface="Tahoma" panose="020B0604030504040204" pitchFamily="34" charset="0"/>
              <a:ea typeface="Tahoma" panose="020B0604030504040204" pitchFamily="34" charset="0"/>
              <a:cs typeface="Tahoma" panose="020B0604030504040204" pitchFamily="34" charset="0"/>
            </a:endParaRPr>
          </a:p>
        </p:txBody>
      </p:sp>
      <p:pic>
        <p:nvPicPr>
          <p:cNvPr id="7" name="תמונה 6" descr="תמונה שמכילה טקסט, פוסטר, סרט מצויר, איור&#10;&#10;התיאור נוצר באופן אוטומטי">
            <a:extLst>
              <a:ext uri="{FF2B5EF4-FFF2-40B4-BE49-F238E27FC236}">
                <a16:creationId xmlns:a16="http://schemas.microsoft.com/office/drawing/2014/main" id="{3EC549F3-55AD-595E-098E-02380E0FC16F}"/>
              </a:ext>
            </a:extLst>
          </p:cNvPr>
          <p:cNvPicPr>
            <a:picLocks noChangeAspect="1"/>
          </p:cNvPicPr>
          <p:nvPr/>
        </p:nvPicPr>
        <p:blipFill>
          <a:blip r:embed="rId5"/>
          <a:stretch>
            <a:fillRect/>
          </a:stretch>
        </p:blipFill>
        <p:spPr>
          <a:xfrm>
            <a:off x="2552700" y="3690977"/>
            <a:ext cx="6858000" cy="2922814"/>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מציין מיקום תוכן 3"/>
          <p:cNvPicPr>
            <a:picLocks noGrp="1" noChangeAspect="1"/>
          </p:cNvPicPr>
          <p:nvPr>
            <p:ph idx="1"/>
          </p:nvPr>
        </p:nvPicPr>
        <p:blipFill>
          <a:blip r:embed="rId2"/>
          <a:stretch>
            <a:fillRect/>
          </a:stretch>
        </p:blipFill>
        <p:spPr>
          <a:xfrm>
            <a:off x="4924227" y="16329"/>
            <a:ext cx="7267773" cy="6858000"/>
          </a:xfrm>
          <a:prstGeom prst="rect">
            <a:avLst/>
          </a:prstGeom>
        </p:spPr>
      </p:pic>
      <p:sp>
        <p:nvSpPr>
          <p:cNvPr id="8" name="TextBox 7"/>
          <p:cNvSpPr txBox="1"/>
          <p:nvPr/>
        </p:nvSpPr>
        <p:spPr>
          <a:xfrm>
            <a:off x="919153" y="1110356"/>
            <a:ext cx="4989068" cy="1077218"/>
          </a:xfrm>
          <a:prstGeom prst="rect">
            <a:avLst/>
          </a:prstGeom>
          <a:noFill/>
        </p:spPr>
        <p:txBody>
          <a:bodyPr wrap="square" rtlCol="0">
            <a:spAutoFit/>
          </a:bodyPr>
          <a:lstStyle/>
          <a:p>
            <a:pPr algn="l"/>
            <a:r>
              <a:rPr lang="en-US" sz="3200" b="1" dirty="0">
                <a:latin typeface="Times New Roman" panose="02020603050405020304" pitchFamily="18" charset="0"/>
                <a:cs typeface="Times New Roman" panose="02020603050405020304" pitchFamily="18" charset="0"/>
              </a:rPr>
              <a:t>System Description</a:t>
            </a:r>
          </a:p>
          <a:p>
            <a:pPr algn="l"/>
            <a:endParaRPr lang="en-US" sz="3200" dirty="0">
              <a:latin typeface="Times New Roman" panose="02020603050405020304" pitchFamily="18" charset="0"/>
              <a:cs typeface="Times New Roman" panose="02020603050405020304" pitchFamily="18" charset="0"/>
            </a:endParaRPr>
          </a:p>
        </p:txBody>
      </p:sp>
      <p:sp>
        <p:nvSpPr>
          <p:cNvPr id="7" name="מציין מיקום תוכן 2">
            <a:extLst>
              <a:ext uri="{FF2B5EF4-FFF2-40B4-BE49-F238E27FC236}">
                <a16:creationId xmlns:a16="http://schemas.microsoft.com/office/drawing/2014/main" id="{F839B385-899A-4162-BBF9-C3F2CAB2527C}"/>
              </a:ext>
            </a:extLst>
          </p:cNvPr>
          <p:cNvSpPr txBox="1">
            <a:spLocks/>
          </p:cNvSpPr>
          <p:nvPr/>
        </p:nvSpPr>
        <p:spPr>
          <a:xfrm flipH="1">
            <a:off x="1008063" y="2170790"/>
            <a:ext cx="10175873" cy="4670426"/>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nSpc>
                <a:spcPct val="110000"/>
              </a:lnSpc>
              <a:buFont typeface="Arial" pitchFamily="34" charset="0"/>
              <a:buNone/>
            </a:pPr>
            <a:r>
              <a:rPr lang="en-US" sz="1600" dirty="0"/>
              <a:t>The system consists of several modules:</a:t>
            </a:r>
          </a:p>
          <a:p>
            <a:pPr marL="0" indent="0">
              <a:lnSpc>
                <a:spcPct val="110000"/>
              </a:lnSpc>
              <a:buFont typeface="Arial" pitchFamily="34" charset="0"/>
              <a:buNone/>
            </a:pPr>
            <a:r>
              <a:rPr lang="en-US" sz="1600" dirty="0"/>
              <a:t>1. </a:t>
            </a:r>
            <a:r>
              <a:rPr lang="en-US" sz="1600" b="1" dirty="0"/>
              <a:t>Emulators</a:t>
            </a:r>
            <a:r>
              <a:rPr lang="en-US" sz="1600" dirty="0"/>
              <a:t>: Simulates sensor data such as tilt values from accelerometers and pressure from the seat.</a:t>
            </a:r>
            <a:br>
              <a:rPr lang="en-US" sz="1600" dirty="0"/>
            </a:br>
            <a:br>
              <a:rPr lang="en-US" sz="1600" dirty="0"/>
            </a:br>
            <a:r>
              <a:rPr lang="en-US" sz="1600" dirty="0"/>
              <a:t>2.</a:t>
            </a:r>
            <a:r>
              <a:rPr lang="en-US" sz="1600" b="1" dirty="0"/>
              <a:t> Data Manager</a:t>
            </a:r>
            <a:r>
              <a:rPr lang="en-US" sz="1600" dirty="0"/>
              <a:t>: Collects, processes, and logs the data received from the sensors.</a:t>
            </a:r>
            <a:br>
              <a:rPr lang="en-US" sz="1600" dirty="0"/>
            </a:br>
            <a:br>
              <a:rPr lang="en-US" sz="1600" dirty="0"/>
            </a:br>
            <a:r>
              <a:rPr lang="en-US" sz="1600" dirty="0"/>
              <a:t>3.</a:t>
            </a:r>
            <a:r>
              <a:rPr lang="en-US" sz="1600" b="1" dirty="0"/>
              <a:t> GUI</a:t>
            </a:r>
            <a:r>
              <a:rPr lang="en-US" sz="1600" dirty="0"/>
              <a:t>: Provides a user interface for real-time data display, connection management, and alert handling.</a:t>
            </a:r>
            <a:br>
              <a:rPr lang="en-US" sz="1600" dirty="0"/>
            </a:br>
            <a:br>
              <a:rPr lang="en-US" sz="1600" dirty="0"/>
            </a:br>
            <a:r>
              <a:rPr lang="en-US" sz="1600" dirty="0"/>
              <a:t>4.</a:t>
            </a:r>
            <a:r>
              <a:rPr lang="en-US" sz="1600" b="1" dirty="0"/>
              <a:t> Database</a:t>
            </a:r>
            <a:r>
              <a:rPr lang="en-US" sz="1600" dirty="0"/>
              <a:t>: Stores sensor data and events for further analysis or historical reference.</a:t>
            </a:r>
            <a:endParaRPr lang="he-IL"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34421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descr="תקריב של לוח מעגלים">
            <a:extLst>
              <a:ext uri="{FF2B5EF4-FFF2-40B4-BE49-F238E27FC236}">
                <a16:creationId xmlns:a16="http://schemas.microsoft.com/office/drawing/2014/main" id="{4B3E0D2D-2320-D7CC-D4CE-DC72E5A5FEDA}"/>
              </a:ext>
            </a:extLst>
          </p:cNvPr>
          <p:cNvPicPr>
            <a:picLocks noChangeAspect="1"/>
          </p:cNvPicPr>
          <p:nvPr/>
        </p:nvPicPr>
        <p:blipFill rotWithShape="1">
          <a:blip r:embed="rId2">
            <a:alphaModFix amt="30000"/>
          </a:blip>
          <a:srcRect l="17220" r="9210" b="-1"/>
          <a:stretch/>
        </p:blipFill>
        <p:spPr>
          <a:xfrm flipH="1">
            <a:off x="4414821" y="0"/>
            <a:ext cx="7558541" cy="6857990"/>
          </a:xfrm>
          <a:prstGeom prst="rect">
            <a:avLst/>
          </a:prstGeom>
        </p:spPr>
      </p:pic>
      <p:sp>
        <p:nvSpPr>
          <p:cNvPr id="7" name="תיבת טקסט 6">
            <a:extLst>
              <a:ext uri="{FF2B5EF4-FFF2-40B4-BE49-F238E27FC236}">
                <a16:creationId xmlns:a16="http://schemas.microsoft.com/office/drawing/2014/main" id="{B12F9279-78C1-78A1-730B-F8DE63BD1D2A}"/>
              </a:ext>
            </a:extLst>
          </p:cNvPr>
          <p:cNvSpPr txBox="1"/>
          <p:nvPr/>
        </p:nvSpPr>
        <p:spPr>
          <a:xfrm>
            <a:off x="1093476" y="955962"/>
            <a:ext cx="3552070" cy="718466"/>
          </a:xfrm>
          <a:prstGeom prst="rect">
            <a:avLst/>
          </a:prstGeom>
          <a:noFill/>
        </p:spPr>
        <p:txBody>
          <a:bodyPr wrap="square">
            <a:spAutoFit/>
          </a:bodyPr>
          <a:lstStyle/>
          <a:p>
            <a:pPr>
              <a:lnSpc>
                <a:spcPct val="107000"/>
              </a:lnSpc>
              <a:spcAft>
                <a:spcPts val="800"/>
              </a:spcAft>
            </a:pPr>
            <a:r>
              <a:rPr lang="en-US" sz="4000" b="1" dirty="0">
                <a:effectLst/>
                <a:latin typeface="Times New Roman" panose="02020603050405020304" pitchFamily="18" charset="0"/>
                <a:ea typeface="Times New Roman" panose="02020603050405020304" pitchFamily="18" charset="0"/>
                <a:cs typeface="Arial" panose="020B0604020202020204" pitchFamily="34" charset="0"/>
              </a:rPr>
              <a:t>Project Goals:</a:t>
            </a:r>
            <a:endParaRPr lang="en-US" sz="40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 name="מציין מיקום תוכן 2">
            <a:extLst>
              <a:ext uri="{FF2B5EF4-FFF2-40B4-BE49-F238E27FC236}">
                <a16:creationId xmlns:a16="http://schemas.microsoft.com/office/drawing/2014/main" id="{AB4ACC8D-F7CB-33C2-1014-50A11113BDE9}"/>
              </a:ext>
            </a:extLst>
          </p:cNvPr>
          <p:cNvSpPr>
            <a:spLocks noGrp="1"/>
          </p:cNvSpPr>
          <p:nvPr>
            <p:ph idx="1"/>
          </p:nvPr>
        </p:nvSpPr>
        <p:spPr>
          <a:xfrm flipH="1">
            <a:off x="1324201" y="1930996"/>
            <a:ext cx="10175873" cy="4670426"/>
          </a:xfrm>
        </p:spPr>
        <p:txBody>
          <a:bodyPr rtlCol="1">
            <a:no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Monitor Posture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Use pressure and accelerometer sensors to detect improper posture.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Monitor Environment</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Use temperature and humidity sensors to ensure comfort.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Alerts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Provide real-time alerts if the user has poor posture or if the environmental conditions are not suitable.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Data Storage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Store all incoming sensor data in a local or cloud-based database for historical records.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MQTT Communication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Enable seamless communication between sensors and the GUI using MQTT.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indent="0" algn="l">
              <a:lnSpc>
                <a:spcPct val="110000"/>
              </a:lnSpc>
              <a:buNone/>
            </a:pPr>
            <a:br>
              <a:rPr lang="en-US" sz="1600" dirty="0"/>
            </a:br>
            <a:br>
              <a:rPr lang="en-US" sz="1600" dirty="0"/>
            </a:br>
            <a:endParaRPr lang="he-IL"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81082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70A5B06C-948E-C076-3FEC-7F1A38CC685C}"/>
              </a:ext>
            </a:extLst>
          </p:cNvPr>
          <p:cNvSpPr txBox="1"/>
          <p:nvPr/>
        </p:nvSpPr>
        <p:spPr>
          <a:xfrm>
            <a:off x="697821" y="749599"/>
            <a:ext cx="4989068" cy="1569660"/>
          </a:xfrm>
          <a:prstGeom prst="rect">
            <a:avLst/>
          </a:prstGeom>
          <a:noFill/>
        </p:spPr>
        <p:txBody>
          <a:bodyPr wrap="square" rtlCol="0">
            <a:spAutoFit/>
          </a:bodyPr>
          <a:lstStyle/>
          <a:p>
            <a:pPr algn="l"/>
            <a:r>
              <a:rPr lang="en-US" sz="3200" b="1" dirty="0">
                <a:latin typeface="Times New Roman" panose="02020603050405020304" pitchFamily="18" charset="0"/>
                <a:ea typeface="Calibri" panose="020F0502020204030204" pitchFamily="34" charset="0"/>
                <a:cs typeface="Arial" panose="020B0604020202020204" pitchFamily="34" charset="0"/>
              </a:rPr>
              <a:t>Stakeholders: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pic>
        <p:nvPicPr>
          <p:cNvPr id="5" name="מציין מיקום תוכן 3">
            <a:extLst>
              <a:ext uri="{FF2B5EF4-FFF2-40B4-BE49-F238E27FC236}">
                <a16:creationId xmlns:a16="http://schemas.microsoft.com/office/drawing/2014/main" id="{BC22A3F6-7A33-4978-4C3B-1B91BB3D8D53}"/>
              </a:ext>
            </a:extLst>
          </p:cNvPr>
          <p:cNvPicPr>
            <a:picLocks noGrp="1" noChangeAspect="1"/>
          </p:cNvPicPr>
          <p:nvPr>
            <p:ph idx="1"/>
          </p:nvPr>
        </p:nvPicPr>
        <p:blipFill>
          <a:blip r:embed="rId2"/>
          <a:stretch>
            <a:fillRect/>
          </a:stretch>
        </p:blipFill>
        <p:spPr>
          <a:xfrm>
            <a:off x="4867077" y="0"/>
            <a:ext cx="7267773" cy="6858000"/>
          </a:xfrm>
          <a:prstGeom prst="rect">
            <a:avLst/>
          </a:prstGeom>
        </p:spPr>
      </p:pic>
      <p:sp>
        <p:nvSpPr>
          <p:cNvPr id="6" name="מציין מיקום תוכן 2">
            <a:extLst>
              <a:ext uri="{FF2B5EF4-FFF2-40B4-BE49-F238E27FC236}">
                <a16:creationId xmlns:a16="http://schemas.microsoft.com/office/drawing/2014/main" id="{EED11B75-8463-2A91-8FA8-63977FD1D150}"/>
              </a:ext>
            </a:extLst>
          </p:cNvPr>
          <p:cNvSpPr txBox="1">
            <a:spLocks/>
          </p:cNvSpPr>
          <p:nvPr/>
        </p:nvSpPr>
        <p:spPr>
          <a:xfrm flipH="1">
            <a:off x="697821" y="1803852"/>
            <a:ext cx="10175873" cy="4670426"/>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342900" lvl="0" indent="-342900">
              <a:lnSpc>
                <a:spcPct val="107000"/>
              </a:lnSpc>
              <a:spcAft>
                <a:spcPts val="800"/>
              </a:spcAft>
              <a:buSzPts val="1000"/>
              <a:buFont typeface="Symbol" panose="05050102010706020507" pitchFamily="18" charset="2"/>
              <a:buChar char=""/>
              <a:tabLst>
                <a:tab pos="457200" algn="l"/>
              </a:tabLst>
            </a:pPr>
            <a:r>
              <a:rPr lang="en-US" b="1" i="0" dirty="0">
                <a:effectLst/>
                <a:latin typeface="gg sans"/>
              </a:rPr>
              <a:t>End Users (Individuals): </a:t>
            </a:r>
            <a:r>
              <a:rPr lang="en-US" b="0" i="0" dirty="0">
                <a:effectLst/>
                <a:latin typeface="gg sans"/>
              </a:rPr>
              <a:t>These are people who would directly use the system to monitor their posture and environmental conditions. They might include office workers, students, or individuals working from home who want to maintain good posture and ensure a comfortable environment.</a:t>
            </a:r>
          </a:p>
          <a:p>
            <a:pPr marL="342900" lvl="0" indent="-342900">
              <a:lnSpc>
                <a:spcPct val="107000"/>
              </a:lnSpc>
              <a:spcAft>
                <a:spcPts val="800"/>
              </a:spcAft>
              <a:buSzPts val="1000"/>
              <a:buFont typeface="Symbol" panose="05050102010706020507" pitchFamily="18" charset="2"/>
              <a:buChar char=""/>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 </a:t>
            </a:r>
            <a:r>
              <a:rPr lang="en-US" b="1" i="0" dirty="0">
                <a:effectLst/>
                <a:latin typeface="gg sans"/>
              </a:rPr>
              <a:t>Healthcare Professionals: </a:t>
            </a:r>
            <a:r>
              <a:rPr lang="en-US" b="0" i="0" dirty="0">
                <a:effectLst/>
                <a:latin typeface="gg sans"/>
              </a:rPr>
              <a:t>Physical therapists, ergonomists, or doctors might use the system to monitor patients remotely, providing insights into posture habits that could lead to musculoskeletal issues.</a:t>
            </a:r>
          </a:p>
          <a:p>
            <a:pPr marL="342900" lvl="0" indent="-342900">
              <a:lnSpc>
                <a:spcPct val="107000"/>
              </a:lnSpc>
              <a:spcAft>
                <a:spcPts val="800"/>
              </a:spcAft>
              <a:buSzPts val="1000"/>
              <a:buFont typeface="Symbol" panose="05050102010706020507" pitchFamily="18" charset="2"/>
              <a:buChar char=""/>
              <a:tabLst>
                <a:tab pos="457200" algn="l"/>
              </a:tabLst>
            </a:pPr>
            <a:r>
              <a:rPr lang="en-US" b="1" i="0" dirty="0">
                <a:effectLst/>
                <a:latin typeface="gg sans"/>
              </a:rPr>
              <a:t>Employers or Office Managers: </a:t>
            </a:r>
            <a:r>
              <a:rPr lang="en-US" b="0" i="0" dirty="0">
                <a:effectLst/>
                <a:latin typeface="gg sans"/>
              </a:rPr>
              <a:t>In a corporate or office setting, employers could use this system to help monitor and ensure their employees maintain proper posture during long working hours, thus preventing posture-related health issues.</a:t>
            </a:r>
          </a:p>
          <a:p>
            <a:pPr marL="342900" lvl="0" indent="-342900">
              <a:lnSpc>
                <a:spcPct val="107000"/>
              </a:lnSpc>
              <a:spcAft>
                <a:spcPts val="800"/>
              </a:spcAft>
              <a:buSzPts val="1000"/>
              <a:buFont typeface="Symbol" panose="05050102010706020507" pitchFamily="18" charset="2"/>
              <a:buChar char=""/>
              <a:tabLst>
                <a:tab pos="457200" algn="l"/>
              </a:tabLst>
            </a:pPr>
            <a:r>
              <a:rPr lang="en-US" b="1" i="0" dirty="0">
                <a:effectLst/>
                <a:latin typeface="gg sans"/>
              </a:rPr>
              <a:t>Researchers: </a:t>
            </a:r>
            <a:r>
              <a:rPr lang="en-US" b="0" i="0" dirty="0">
                <a:effectLst/>
                <a:latin typeface="gg sans"/>
              </a:rPr>
              <a:t>People involved in ergonomics or health monitoring research may use the system to collect and analyze data on posture and environmental factors over time for various studies or projects.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101629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מציין מיקום תוכן 3">
            <a:extLst>
              <a:ext uri="{FF2B5EF4-FFF2-40B4-BE49-F238E27FC236}">
                <a16:creationId xmlns:a16="http://schemas.microsoft.com/office/drawing/2014/main" id="{C883F3D1-C788-20D3-F55E-6E0076268B6F}"/>
              </a:ext>
            </a:extLst>
          </p:cNvPr>
          <p:cNvPicPr>
            <a:picLocks noGrp="1" noChangeAspect="1"/>
          </p:cNvPicPr>
          <p:nvPr>
            <p:ph idx="1"/>
          </p:nvPr>
        </p:nvPicPr>
        <p:blipFill>
          <a:blip r:embed="rId2"/>
          <a:stretch>
            <a:fillRect/>
          </a:stretch>
        </p:blipFill>
        <p:spPr>
          <a:xfrm>
            <a:off x="4924227" y="16329"/>
            <a:ext cx="7267773" cy="6858000"/>
          </a:xfrm>
          <a:prstGeom prst="rect">
            <a:avLst/>
          </a:prstGeom>
        </p:spPr>
      </p:pic>
      <p:sp>
        <p:nvSpPr>
          <p:cNvPr id="5" name="TextBox 7">
            <a:extLst>
              <a:ext uri="{FF2B5EF4-FFF2-40B4-BE49-F238E27FC236}">
                <a16:creationId xmlns:a16="http://schemas.microsoft.com/office/drawing/2014/main" id="{297FA280-DAD4-79AE-B34E-8CAF3E7F8A67}"/>
              </a:ext>
            </a:extLst>
          </p:cNvPr>
          <p:cNvSpPr txBox="1"/>
          <p:nvPr/>
        </p:nvSpPr>
        <p:spPr>
          <a:xfrm>
            <a:off x="697820" y="757762"/>
            <a:ext cx="4989068" cy="1569660"/>
          </a:xfrm>
          <a:prstGeom prst="rect">
            <a:avLst/>
          </a:prstGeom>
          <a:noFill/>
        </p:spPr>
        <p:txBody>
          <a:bodyPr wrap="square" rtlCol="0">
            <a:spAutoFit/>
          </a:bodyPr>
          <a:lstStyle/>
          <a:p>
            <a:pPr algn="l"/>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Functional Requirements: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6" name="מציין מיקום תוכן 2">
            <a:extLst>
              <a:ext uri="{FF2B5EF4-FFF2-40B4-BE49-F238E27FC236}">
                <a16:creationId xmlns:a16="http://schemas.microsoft.com/office/drawing/2014/main" id="{5C5199C1-6430-AF5B-336E-3CFCECC85033}"/>
              </a:ext>
            </a:extLst>
          </p:cNvPr>
          <p:cNvSpPr txBox="1">
            <a:spLocks/>
          </p:cNvSpPr>
          <p:nvPr/>
        </p:nvSpPr>
        <p:spPr>
          <a:xfrm flipH="1">
            <a:off x="697820" y="1779359"/>
            <a:ext cx="10175873" cy="4670426"/>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Real-time Posture Monitoring</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continuously collect data from the pressure and accelerometer sensors and alert users when poor posture is detected.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Environmental Monitoring</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display real-time temperature and humidity data and notify users of discomfort.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Data Collection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All data from the sensors should be stored in the database without overwriting previous entries.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MQTT Communication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support publishing and subscribing to MQTT topics for efficient data exchange.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Alerts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trigger alerts based on preset thresholds (for posture, temperature, and humidity).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697812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ציין מיקום תוכן 2">
            <a:extLst>
              <a:ext uri="{FF2B5EF4-FFF2-40B4-BE49-F238E27FC236}">
                <a16:creationId xmlns:a16="http://schemas.microsoft.com/office/drawing/2014/main" id="{30BE95A8-94FA-B4FC-9531-381ADB4B9984}"/>
              </a:ext>
            </a:extLst>
          </p:cNvPr>
          <p:cNvSpPr txBox="1">
            <a:spLocks/>
          </p:cNvSpPr>
          <p:nvPr/>
        </p:nvSpPr>
        <p:spPr>
          <a:xfrm flipH="1">
            <a:off x="559027" y="1885495"/>
            <a:ext cx="10175873" cy="4670426"/>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Scalability</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be able to accommodate additional sensor types or emulators in the future.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Reliability</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posture and environment monitoring functions should operate with minimal downtime and high accuracy.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Performance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The system should process and display sensor data with minimal delay.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Security</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MQTT communication should be secure, with proper authentication where required.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5" name="מציין מיקום תוכן 3">
            <a:extLst>
              <a:ext uri="{FF2B5EF4-FFF2-40B4-BE49-F238E27FC236}">
                <a16:creationId xmlns:a16="http://schemas.microsoft.com/office/drawing/2014/main" id="{31D7F5A2-30EB-F40C-2B01-C28388C5F6C2}"/>
              </a:ext>
            </a:extLst>
          </p:cNvPr>
          <p:cNvPicPr>
            <a:picLocks noGrp="1" noChangeAspect="1"/>
          </p:cNvPicPr>
          <p:nvPr>
            <p:ph idx="1"/>
          </p:nvPr>
        </p:nvPicPr>
        <p:blipFill>
          <a:blip r:embed="rId2"/>
          <a:stretch>
            <a:fillRect/>
          </a:stretch>
        </p:blipFill>
        <p:spPr>
          <a:xfrm>
            <a:off x="4924227" y="0"/>
            <a:ext cx="7267773" cy="6858000"/>
          </a:xfrm>
          <a:prstGeom prst="rect">
            <a:avLst/>
          </a:prstGeom>
        </p:spPr>
      </p:pic>
      <p:sp>
        <p:nvSpPr>
          <p:cNvPr id="6" name="TextBox 7">
            <a:extLst>
              <a:ext uri="{FF2B5EF4-FFF2-40B4-BE49-F238E27FC236}">
                <a16:creationId xmlns:a16="http://schemas.microsoft.com/office/drawing/2014/main" id="{9035AE26-8EF7-2DFB-E479-87B858D4F9B2}"/>
              </a:ext>
            </a:extLst>
          </p:cNvPr>
          <p:cNvSpPr txBox="1"/>
          <p:nvPr/>
        </p:nvSpPr>
        <p:spPr>
          <a:xfrm>
            <a:off x="665163" y="819905"/>
            <a:ext cx="6837816" cy="1569660"/>
          </a:xfrm>
          <a:prstGeom prst="rect">
            <a:avLst/>
          </a:prstGeom>
          <a:noFill/>
        </p:spPr>
        <p:txBody>
          <a:bodyPr wrap="square" rtlCol="0">
            <a:spAutoFit/>
          </a:bodyPr>
          <a:lstStyle/>
          <a:p>
            <a:pPr algn="l"/>
            <a:r>
              <a:rPr lang="en-US" sz="3200" b="1" dirty="0">
                <a:effectLst/>
                <a:latin typeface="Times New Roman" panose="02020603050405020304" pitchFamily="18" charset="0"/>
                <a:ea typeface="Times New Roman" panose="02020603050405020304" pitchFamily="18" charset="0"/>
              </a:rPr>
              <a:t>Non-Functional </a:t>
            </a:r>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Requirements: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5707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מציין מיקום תוכן 3">
            <a:extLst>
              <a:ext uri="{FF2B5EF4-FFF2-40B4-BE49-F238E27FC236}">
                <a16:creationId xmlns:a16="http://schemas.microsoft.com/office/drawing/2014/main" id="{A17A23FF-B79E-C71B-DFB8-C5E4848C91AE}"/>
              </a:ext>
            </a:extLst>
          </p:cNvPr>
          <p:cNvPicPr>
            <a:picLocks noGrp="1" noChangeAspect="1"/>
          </p:cNvPicPr>
          <p:nvPr>
            <p:ph idx="1"/>
          </p:nvPr>
        </p:nvPicPr>
        <p:blipFill>
          <a:blip r:embed="rId2"/>
          <a:stretch>
            <a:fillRect/>
          </a:stretch>
        </p:blipFill>
        <p:spPr>
          <a:xfrm>
            <a:off x="4924227" y="0"/>
            <a:ext cx="7267773" cy="6858000"/>
          </a:xfrm>
          <a:prstGeom prst="rect">
            <a:avLst/>
          </a:prstGeom>
        </p:spPr>
      </p:pic>
      <p:sp>
        <p:nvSpPr>
          <p:cNvPr id="5" name="TextBox 7">
            <a:extLst>
              <a:ext uri="{FF2B5EF4-FFF2-40B4-BE49-F238E27FC236}">
                <a16:creationId xmlns:a16="http://schemas.microsoft.com/office/drawing/2014/main" id="{DC50166E-AD79-61E7-587F-E7D902BA0EEB}"/>
              </a:ext>
            </a:extLst>
          </p:cNvPr>
          <p:cNvSpPr txBox="1"/>
          <p:nvPr/>
        </p:nvSpPr>
        <p:spPr>
          <a:xfrm>
            <a:off x="877435" y="633537"/>
            <a:ext cx="6837816" cy="2062103"/>
          </a:xfrm>
          <a:prstGeom prst="rect">
            <a:avLst/>
          </a:prstGeom>
          <a:noFill/>
        </p:spPr>
        <p:txBody>
          <a:bodyPr wrap="square" rtlCol="0">
            <a:spAutoFit/>
          </a:bodyPr>
          <a:lstStyle/>
          <a:p>
            <a:pPr algn="l"/>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Project Design:</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sp>
        <p:nvSpPr>
          <p:cNvPr id="6" name="מציין מיקום תוכן 2">
            <a:extLst>
              <a:ext uri="{FF2B5EF4-FFF2-40B4-BE49-F238E27FC236}">
                <a16:creationId xmlns:a16="http://schemas.microsoft.com/office/drawing/2014/main" id="{8F675F47-9EF6-26CC-AC43-3878CD8ED295}"/>
              </a:ext>
            </a:extLst>
          </p:cNvPr>
          <p:cNvSpPr txBox="1">
            <a:spLocks/>
          </p:cNvSpPr>
          <p:nvPr/>
        </p:nvSpPr>
        <p:spPr>
          <a:xfrm flipH="1">
            <a:off x="1138691" y="1664588"/>
            <a:ext cx="10175873" cy="4760487"/>
          </a:xfrm>
          <a:prstGeom prst="rect">
            <a:avLst/>
          </a:prstGeom>
        </p:spPr>
        <p:txBody>
          <a:bodyPr vert="horz" lIns="91440" tIns="45720" rIns="91440" bIns="45720" rtlCol="1">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nSpc>
                <a:spcPct val="107000"/>
              </a:lnSpc>
              <a:spcAft>
                <a:spcPts val="8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The system is designed using a </a:t>
            </a: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modular approach</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with separate components handling: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Data Acquisition (Emulators)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Each emulator simulates data and sends it via MQTT.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Data Management</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 module responsible for collecting, processing, and storing data in the database.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GUI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 graphical interface that connects to the broker, subscribes to relevant topics, and presents real-time data and alerts to the user.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r>
              <a:rPr lang="en-US" sz="1800" b="1" dirty="0">
                <a:effectLst/>
                <a:latin typeface="Times New Roman" panose="02020603050405020304" pitchFamily="18" charset="0"/>
                <a:ea typeface="Times New Roman" panose="02020603050405020304" pitchFamily="18" charset="0"/>
                <a:cs typeface="Arial" panose="020B0604020202020204" pitchFamily="34" charset="0"/>
              </a:rPr>
              <a:t>Alerts Mechanism</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Alerts are generated based on the analysis of the data, particularly for posture and environmental conditions.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40365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id="{53C0E5B9-C3B7-7C9F-C3C7-08B33F35461F}"/>
              </a:ext>
            </a:extLst>
          </p:cNvPr>
          <p:cNvSpPr txBox="1"/>
          <p:nvPr/>
        </p:nvSpPr>
        <p:spPr>
          <a:xfrm>
            <a:off x="901928" y="641701"/>
            <a:ext cx="6837816" cy="2062103"/>
          </a:xfrm>
          <a:prstGeom prst="rect">
            <a:avLst/>
          </a:prstGeom>
          <a:noFill/>
        </p:spPr>
        <p:txBody>
          <a:bodyPr wrap="square" rtlCol="0">
            <a:spAutoFit/>
          </a:bodyPr>
          <a:lstStyle/>
          <a:p>
            <a:pPr algn="l"/>
            <a:r>
              <a:rPr lang="en-US" sz="3200" b="1" dirty="0">
                <a:effectLst/>
                <a:latin typeface="Times New Roman" panose="02020603050405020304" pitchFamily="18" charset="0"/>
                <a:ea typeface="Times New Roman" panose="02020603050405020304" pitchFamily="18" charset="0"/>
                <a:cs typeface="Arial" panose="020B0604020202020204" pitchFamily="34" charset="0"/>
              </a:rPr>
              <a:t>Project Design &amp; Structure:</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algn="l"/>
            <a:endParaRPr lang="en-US" sz="3200" dirty="0">
              <a:latin typeface="Times New Roman" panose="02020603050405020304" pitchFamily="18" charset="0"/>
              <a:cs typeface="Times New Roman" panose="02020603050405020304" pitchFamily="18" charset="0"/>
            </a:endParaRPr>
          </a:p>
          <a:p>
            <a:pPr algn="l"/>
            <a:endParaRPr lang="en-US" sz="3200" dirty="0">
              <a:latin typeface="Times New Roman" panose="02020603050405020304" pitchFamily="18" charset="0"/>
              <a:cs typeface="Times New Roman" panose="02020603050405020304" pitchFamily="18" charset="0"/>
            </a:endParaRPr>
          </a:p>
        </p:txBody>
      </p:sp>
      <p:pic>
        <p:nvPicPr>
          <p:cNvPr id="5" name="מציין מיקום תוכן 3">
            <a:extLst>
              <a:ext uri="{FF2B5EF4-FFF2-40B4-BE49-F238E27FC236}">
                <a16:creationId xmlns:a16="http://schemas.microsoft.com/office/drawing/2014/main" id="{DD3961B1-2213-B4BA-F53B-3821632F453B}"/>
              </a:ext>
            </a:extLst>
          </p:cNvPr>
          <p:cNvPicPr>
            <a:picLocks noGrp="1" noChangeAspect="1"/>
          </p:cNvPicPr>
          <p:nvPr>
            <p:ph idx="1"/>
          </p:nvPr>
        </p:nvPicPr>
        <p:blipFill>
          <a:blip r:embed="rId2"/>
          <a:stretch>
            <a:fillRect/>
          </a:stretch>
        </p:blipFill>
        <p:spPr>
          <a:xfrm>
            <a:off x="4924227" y="0"/>
            <a:ext cx="7267773" cy="6858000"/>
          </a:xfrm>
          <a:prstGeom prst="rect">
            <a:avLst/>
          </a:prstGeom>
        </p:spPr>
      </p:pic>
      <p:pic>
        <p:nvPicPr>
          <p:cNvPr id="9" name="תמונה 8" descr="תמונה שמכילה צילום מסך, טקסט, שחור&#10;&#10;התיאור נוצר באופן אוטומטי">
            <a:extLst>
              <a:ext uri="{FF2B5EF4-FFF2-40B4-BE49-F238E27FC236}">
                <a16:creationId xmlns:a16="http://schemas.microsoft.com/office/drawing/2014/main" id="{F669F81E-E76C-C7E9-1B00-6CA95DAC1C07}"/>
              </a:ext>
            </a:extLst>
          </p:cNvPr>
          <p:cNvPicPr>
            <a:picLocks noChangeAspect="1"/>
          </p:cNvPicPr>
          <p:nvPr/>
        </p:nvPicPr>
        <p:blipFill>
          <a:blip r:embed="rId3"/>
          <a:stretch>
            <a:fillRect/>
          </a:stretch>
        </p:blipFill>
        <p:spPr>
          <a:xfrm>
            <a:off x="1274989" y="1558018"/>
            <a:ext cx="9772650" cy="5391150"/>
          </a:xfrm>
          <a:prstGeom prst="rect">
            <a:avLst/>
          </a:prstGeom>
        </p:spPr>
      </p:pic>
    </p:spTree>
    <p:extLst>
      <p:ext uri="{BB962C8B-B14F-4D97-AF65-F5344CB8AC3E}">
        <p14:creationId xmlns:p14="http://schemas.microsoft.com/office/powerpoint/2010/main" val="3910358401"/>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TM03457515[[fn=נוף]]</Template>
  <TotalTime>0</TotalTime>
  <Words>822</Words>
  <Application>Microsoft Office PowerPoint</Application>
  <PresentationFormat>מסך רחב</PresentationFormat>
  <Paragraphs>57</Paragraphs>
  <Slides>12</Slides>
  <Notes>2</Notes>
  <HiddenSlides>0</HiddenSlides>
  <MMClips>0</MMClips>
  <ScaleCrop>false</ScaleCrop>
  <HeadingPairs>
    <vt:vector size="6" baseType="variant">
      <vt:variant>
        <vt:lpstr>גופנים בשימוש</vt:lpstr>
      </vt:variant>
      <vt:variant>
        <vt:i4>9</vt:i4>
      </vt:variant>
      <vt:variant>
        <vt:lpstr>ערכת נושא</vt:lpstr>
      </vt:variant>
      <vt:variant>
        <vt:i4>1</vt:i4>
      </vt:variant>
      <vt:variant>
        <vt:lpstr>כותרות שקופיות</vt:lpstr>
      </vt:variant>
      <vt:variant>
        <vt:i4>12</vt:i4>
      </vt:variant>
    </vt:vector>
  </HeadingPairs>
  <TitlesOfParts>
    <vt:vector size="22" baseType="lpstr">
      <vt:lpstr>Arial</vt:lpstr>
      <vt:lpstr>Calibri</vt:lpstr>
      <vt:lpstr>Century Schoolbook</vt:lpstr>
      <vt:lpstr>gg sans</vt:lpstr>
      <vt:lpstr>inherit</vt:lpstr>
      <vt:lpstr>Symbol</vt:lpstr>
      <vt:lpstr>Tahoma</vt:lpstr>
      <vt:lpstr>Times New Roman</vt:lpstr>
      <vt:lpstr>Wingdings 2</vt:lpstr>
      <vt:lpstr>View</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2024-09-25T17:23:40Z</dcterms:created>
  <dcterms:modified xsi:type="dcterms:W3CDTF">2024-09-29T22:31:10Z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